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2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B582A7-D993-4E1B-9634-AF527F706876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523CBC-1906-409E-A3CB-5471E8E33B2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Measures of central tendency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Mean</a:t>
            </a:r>
          </a:p>
          <a:p>
            <a:r>
              <a:rPr lang="en-US" dirty="0" smtClean="0"/>
              <a:t>Mode</a:t>
            </a:r>
          </a:p>
          <a:p>
            <a:r>
              <a:rPr lang="en-US" dirty="0" smtClean="0"/>
              <a:t>median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 cont--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following data give the speeds (in kilometers per hour) of eight cars that were stopped on the Nairobi – </a:t>
            </a:r>
            <a:r>
              <a:rPr lang="en-US" dirty="0" err="1" smtClean="0"/>
              <a:t>Nakuru</a:t>
            </a:r>
            <a:r>
              <a:rPr lang="en-US" dirty="0" smtClean="0"/>
              <a:t> highway for speeding violations on a 50 Km/h zone. </a:t>
            </a:r>
          </a:p>
          <a:p>
            <a:pPr lvl="1">
              <a:buNone/>
            </a:pPr>
            <a:r>
              <a:rPr lang="en-US" dirty="0" smtClean="0"/>
              <a:t>77     82     74     81     79     84     74     78</a:t>
            </a:r>
          </a:p>
          <a:p>
            <a:r>
              <a:rPr lang="en-US" dirty="0" smtClean="0"/>
              <a:t>Find the mode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 cont--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 major shortcoming of the mode is that a data set may have none or may have more than one mode, whereas it will have only one mean and only one median.</a:t>
            </a:r>
          </a:p>
          <a:p>
            <a:r>
              <a:rPr lang="en-US" dirty="0" smtClean="0"/>
              <a:t>For instance, a data set with each value occurring only once has no mode. </a:t>
            </a:r>
          </a:p>
          <a:p>
            <a:r>
              <a:rPr lang="en-US" dirty="0" smtClean="0"/>
              <a:t>A data set with only one value occurring with the highest frequency has only one mode.</a:t>
            </a:r>
          </a:p>
          <a:p>
            <a:r>
              <a:rPr lang="en-US" dirty="0" smtClean="0"/>
              <a:t>Such a data set in this case is called </a:t>
            </a:r>
            <a:r>
              <a:rPr lang="en-US" b="1" dirty="0" err="1" smtClean="0"/>
              <a:t>unimodal</a:t>
            </a:r>
            <a:r>
              <a:rPr lang="en-US" b="1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 cont--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data set with two values that occur with the same (highest) frequency has two modes. </a:t>
            </a:r>
          </a:p>
          <a:p>
            <a:r>
              <a:rPr lang="en-US" dirty="0" smtClean="0"/>
              <a:t>The distribution, in this case, is said to be </a:t>
            </a:r>
            <a:r>
              <a:rPr lang="en-US" b="1" dirty="0" smtClean="0"/>
              <a:t>bimodal.</a:t>
            </a:r>
          </a:p>
          <a:p>
            <a:r>
              <a:rPr lang="en-US" dirty="0" smtClean="0"/>
              <a:t>If more than two values in a data set occur with the same (highest) frequency, then the data set contains more than two modes and it is said to be </a:t>
            </a:r>
            <a:r>
              <a:rPr lang="en-US" b="1" dirty="0" smtClean="0"/>
              <a:t>multimodal.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Which one is the best measure of central tendency?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It cannot be said for sure which of the three measures of central tendency is a better measure overall. </a:t>
            </a:r>
          </a:p>
          <a:p>
            <a:r>
              <a:rPr lang="en-US" dirty="0" smtClean="0"/>
              <a:t>Each of them may be better under different situations.</a:t>
            </a:r>
          </a:p>
          <a:p>
            <a:r>
              <a:rPr lang="en-US" dirty="0" smtClean="0"/>
              <a:t>Probably the mean is the most-used measure of central tendency, followed by the median. </a:t>
            </a:r>
          </a:p>
          <a:p>
            <a:r>
              <a:rPr lang="en-US" dirty="0" smtClean="0"/>
              <a:t>The mean has the advantage that its calculation includes each value of the data set. </a:t>
            </a:r>
          </a:p>
          <a:p>
            <a:r>
              <a:rPr lang="en-US" dirty="0" smtClean="0"/>
              <a:t>The median is a better measure when a data set includes outliers. </a:t>
            </a:r>
          </a:p>
          <a:p>
            <a:r>
              <a:rPr lang="en-US" dirty="0" smtClean="0"/>
              <a:t>The mode is simple to locate, but it is not of much use in practical applications.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Relationships Among the Mean, Median, and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As discussed earlier two of the many shapes that a histogram or a frequency distribution curve can assume are symmetric and skewed. We will now describe the relationships among the mean, median, and mode for three such histograms and frequency distribution curves.</a:t>
            </a:r>
          </a:p>
          <a:p>
            <a:r>
              <a:rPr lang="en-US" dirty="0" smtClean="0"/>
              <a:t>Knowing the values of the mean, median, and mode can give us some idea about the shape of a frequency distribution curve.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Relationships Among the Mean, Median, and Mode cont--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524000"/>
            <a:ext cx="76200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Measures of central tendency for ungrouped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We often represent a data set by numerical summary measures, usually called the </a:t>
            </a:r>
            <a:r>
              <a:rPr lang="en-US" i="1" dirty="0" smtClean="0"/>
              <a:t>typical values.</a:t>
            </a:r>
          </a:p>
          <a:p>
            <a:r>
              <a:rPr lang="en-US" dirty="0" smtClean="0"/>
              <a:t>A measure of central tendency gives the center of a histogram or a frequency distribution curve. </a:t>
            </a:r>
          </a:p>
          <a:p>
            <a:r>
              <a:rPr lang="en-US" dirty="0" smtClean="0"/>
              <a:t>We will look at three different measures of central tendency: </a:t>
            </a:r>
          </a:p>
          <a:p>
            <a:pPr lvl="1"/>
            <a:r>
              <a:rPr lang="en-US" dirty="0" smtClean="0"/>
              <a:t>Mean</a:t>
            </a:r>
          </a:p>
          <a:p>
            <a:pPr lvl="1"/>
            <a:r>
              <a:rPr lang="en-US" dirty="0" smtClean="0"/>
              <a:t>Median, and </a:t>
            </a:r>
          </a:p>
          <a:p>
            <a:pPr lvl="1"/>
            <a:r>
              <a:rPr lang="en-US" dirty="0" smtClean="0"/>
              <a:t>Mode</a:t>
            </a:r>
          </a:p>
          <a:p>
            <a:r>
              <a:rPr lang="en-US" dirty="0" smtClean="0"/>
              <a:t>Recall that the data that give information on each member of the population or sample individually are called </a:t>
            </a:r>
            <a:r>
              <a:rPr lang="en-US" i="1" dirty="0" smtClean="0"/>
              <a:t>ungrouped data, whereas grouped data are presented in the form of a </a:t>
            </a:r>
            <a:r>
              <a:rPr lang="en-US" dirty="0" smtClean="0"/>
              <a:t>frequency distribution table.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The </a:t>
            </a:r>
            <a:r>
              <a:rPr lang="en-US" b="1" dirty="0" smtClean="0"/>
              <a:t>mean, </a:t>
            </a:r>
            <a:r>
              <a:rPr lang="en-US" dirty="0" smtClean="0"/>
              <a:t>also called the </a:t>
            </a:r>
            <a:r>
              <a:rPr lang="en-US" b="1" i="1" dirty="0" smtClean="0"/>
              <a:t>arithmetic mean, </a:t>
            </a:r>
            <a:r>
              <a:rPr lang="en-US" dirty="0" smtClean="0"/>
              <a:t>is the most frequently used measure </a:t>
            </a:r>
            <a:r>
              <a:rPr lang="en-US" smtClean="0"/>
              <a:t>of central tendency</a:t>
            </a:r>
            <a:r>
              <a:rPr lang="en-US" dirty="0" smtClean="0"/>
              <a:t>. </a:t>
            </a:r>
          </a:p>
          <a:p>
            <a:r>
              <a:rPr lang="en-US" dirty="0" smtClean="0"/>
              <a:t>We will use the words mean and average synonymously. </a:t>
            </a:r>
          </a:p>
          <a:p>
            <a:r>
              <a:rPr lang="en-US" dirty="0" smtClean="0"/>
              <a:t>For ungrouped data, the mean is obtained by dividing the sum of all values by the number of values in the data set</a:t>
            </a:r>
          </a:p>
          <a:p>
            <a:r>
              <a:rPr lang="en-US" dirty="0" smtClean="0"/>
              <a:t>Thus mean = (sum of all values ÷ number of values)</a:t>
            </a:r>
          </a:p>
          <a:p>
            <a:r>
              <a:rPr lang="en-US" dirty="0" smtClean="0"/>
              <a:t>The mean calculated for sample data is denoted by x̄ (read as “</a:t>
            </a:r>
            <a:r>
              <a:rPr lang="en-US" i="1" dirty="0" smtClean="0"/>
              <a:t>x bar”), and the mean calculated </a:t>
            </a:r>
            <a:r>
              <a:rPr lang="en-US" dirty="0" smtClean="0"/>
              <a:t>for population data is denoted by </a:t>
            </a:r>
            <a:r>
              <a:rPr lang="el-GR" i="1" dirty="0" smtClean="0"/>
              <a:t>μ</a:t>
            </a:r>
            <a:r>
              <a:rPr lang="en-US" i="1" dirty="0" smtClean="0"/>
              <a:t> (Greek letter mu)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Mean cont--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We know from our previous discussion that the number of values in a data set is denoted by </a:t>
            </a:r>
            <a:r>
              <a:rPr lang="en-US" i="1" dirty="0" smtClean="0"/>
              <a:t>n for a sample and by N </a:t>
            </a:r>
            <a:r>
              <a:rPr lang="en-US" dirty="0" smtClean="0"/>
              <a:t>for a population.</a:t>
            </a:r>
          </a:p>
          <a:p>
            <a:r>
              <a:rPr lang="en-US" dirty="0" smtClean="0"/>
              <a:t>We also know that a variable is denoted by </a:t>
            </a:r>
            <a:r>
              <a:rPr lang="en-US" i="1" dirty="0" smtClean="0"/>
              <a:t>x, and the sum of all </a:t>
            </a:r>
            <a:r>
              <a:rPr lang="en-US" dirty="0" smtClean="0"/>
              <a:t>values of </a:t>
            </a:r>
            <a:r>
              <a:rPr lang="en-US" i="1" dirty="0" smtClean="0"/>
              <a:t>x is denoted by Using these notations ∑x , we can write the following formulas for </a:t>
            </a:r>
            <a:r>
              <a:rPr lang="en-US" dirty="0" smtClean="0"/>
              <a:t>the mean.</a:t>
            </a:r>
          </a:p>
          <a:p>
            <a:pPr lvl="1"/>
            <a:r>
              <a:rPr lang="en-US" dirty="0" smtClean="0"/>
              <a:t>Mean for population data: </a:t>
            </a:r>
            <a:r>
              <a:rPr lang="el-GR" dirty="0" smtClean="0"/>
              <a:t>μ</a:t>
            </a:r>
            <a:r>
              <a:rPr lang="en-US" dirty="0" smtClean="0"/>
              <a:t> = (</a:t>
            </a:r>
            <a:r>
              <a:rPr lang="en-US" i="1" dirty="0" smtClean="0"/>
              <a:t>∑x ÷ N)</a:t>
            </a:r>
          </a:p>
          <a:p>
            <a:pPr lvl="1"/>
            <a:r>
              <a:rPr lang="en-US" dirty="0" smtClean="0"/>
              <a:t>mean for sample data: x̄ = (</a:t>
            </a:r>
            <a:r>
              <a:rPr lang="en-US" i="1" dirty="0" smtClean="0"/>
              <a:t>∑x ÷ n)</a:t>
            </a:r>
          </a:p>
          <a:p>
            <a:r>
              <a:rPr lang="en-US" dirty="0" smtClean="0"/>
              <a:t>where ∑</a:t>
            </a:r>
            <a:r>
              <a:rPr lang="en-US" i="1" dirty="0" smtClean="0"/>
              <a:t>x is the sum of all values, N is the population size, n is the sample size, </a:t>
            </a:r>
            <a:r>
              <a:rPr lang="el-GR" i="1" dirty="0" smtClean="0"/>
              <a:t>μ</a:t>
            </a:r>
            <a:r>
              <a:rPr lang="en-US" i="1" dirty="0" smtClean="0"/>
              <a:t> is the </a:t>
            </a:r>
            <a:r>
              <a:rPr lang="en-US" dirty="0" smtClean="0"/>
              <a:t>population mean, and x̄</a:t>
            </a:r>
            <a:r>
              <a:rPr lang="en-US" i="1" dirty="0" smtClean="0"/>
              <a:t> is the sample mean.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Mean cont--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following are the ages (in years) of all eight employees of a small company:</a:t>
            </a:r>
          </a:p>
          <a:p>
            <a:pPr lvl="1"/>
            <a:r>
              <a:rPr lang="en-US" dirty="0" smtClean="0"/>
              <a:t>53    32     61    27    39     44    49     57</a:t>
            </a:r>
          </a:p>
          <a:p>
            <a:r>
              <a:rPr lang="en-US" dirty="0" smtClean="0"/>
              <a:t>Find the mean age of these employees.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The median is the value of the middle term in a data set that has been ranked in increasing  or decreasing order.</a:t>
            </a:r>
          </a:p>
          <a:p>
            <a:r>
              <a:rPr lang="en-US" dirty="0" smtClean="0"/>
              <a:t>As is obvious from the definition of the median, it divides a ranked data set into two equal parts. </a:t>
            </a:r>
          </a:p>
          <a:p>
            <a:r>
              <a:rPr lang="en-US" dirty="0" smtClean="0"/>
              <a:t>The calculation of the median consists of the following two steps:</a:t>
            </a:r>
          </a:p>
          <a:p>
            <a:pPr lvl="1"/>
            <a:r>
              <a:rPr lang="en-US" b="1" dirty="0" smtClean="0"/>
              <a:t> </a:t>
            </a:r>
            <a:r>
              <a:rPr lang="en-US" dirty="0" smtClean="0"/>
              <a:t>Rank the data set in increasing order.</a:t>
            </a:r>
          </a:p>
          <a:p>
            <a:pPr lvl="1"/>
            <a:r>
              <a:rPr lang="en-US" dirty="0" smtClean="0"/>
              <a:t>Find the middle term. The value of this term is the median</a:t>
            </a:r>
            <a:endParaRPr lang="en-US" b="1" dirty="0" smtClean="0"/>
          </a:p>
          <a:p>
            <a:r>
              <a:rPr lang="en-US" dirty="0" smtClean="0"/>
              <a:t>Note that if the number of observations in a data set is </a:t>
            </a:r>
            <a:r>
              <a:rPr lang="en-US" i="1" dirty="0" smtClean="0"/>
              <a:t>odd, then the median is given by </a:t>
            </a:r>
            <a:r>
              <a:rPr lang="en-US" dirty="0" smtClean="0"/>
              <a:t>the value of the middle term in the ranked data.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Median cont--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However, if the number of observations is </a:t>
            </a:r>
            <a:r>
              <a:rPr lang="en-US" i="1" dirty="0" smtClean="0"/>
              <a:t>even, </a:t>
            </a:r>
            <a:r>
              <a:rPr lang="en-US" dirty="0" smtClean="0"/>
              <a:t>then the median is given by the average of the values of the two middle terms.</a:t>
            </a:r>
          </a:p>
          <a:p>
            <a:r>
              <a:rPr lang="en-US" dirty="0" smtClean="0"/>
              <a:t>The following data give the prices (in millions of shillings) of seven houses selected from all houses sold last month in a city.</a:t>
            </a:r>
          </a:p>
          <a:p>
            <a:pPr lvl="1">
              <a:buNone/>
            </a:pPr>
            <a:r>
              <a:rPr lang="en-US" dirty="0" smtClean="0"/>
              <a:t>3.12 2.57 4.21 2.89 5.26 3.74 4.97</a:t>
            </a:r>
          </a:p>
          <a:p>
            <a:r>
              <a:rPr lang="en-US" dirty="0" smtClean="0"/>
              <a:t>Find the median.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Median cont– (find the median)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following data table gives the 2008 profits (rounded to billions of dollars) of 12 companies selected from all over the world. 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09600" y="3352800"/>
          <a:ext cx="8229600" cy="3368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0"/>
                <a:gridCol w="4114800"/>
              </a:tblGrid>
              <a:tr h="152400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/>
                        <a:t>company</a:t>
                      </a:r>
                      <a:endParaRPr lang="en-US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/>
                        <a:t>2008</a:t>
                      </a:r>
                      <a:r>
                        <a:rPr lang="en-US" sz="1100" b="1" baseline="0" dirty="0" smtClean="0"/>
                        <a:t> profits (billions of dollars)</a:t>
                      </a:r>
                      <a:endParaRPr lang="en-US" sz="1100" b="1" dirty="0"/>
                    </a:p>
                  </a:txBody>
                  <a:tcPr/>
                </a:tc>
              </a:tr>
              <a:tr h="19812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Merck &amp; company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8</a:t>
                      </a:r>
                      <a:endParaRPr lang="en-US" sz="1100" dirty="0"/>
                    </a:p>
                  </a:txBody>
                  <a:tcPr/>
                </a:tc>
              </a:tr>
              <a:tr h="16764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IBM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12</a:t>
                      </a:r>
                      <a:endParaRPr lang="en-US" sz="1100" dirty="0"/>
                    </a:p>
                  </a:txBody>
                  <a:tcPr/>
                </a:tc>
              </a:tr>
              <a:tr h="175846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Unilever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7</a:t>
                      </a:r>
                      <a:endParaRPr lang="en-US" sz="1100" dirty="0"/>
                    </a:p>
                  </a:txBody>
                  <a:tcPr/>
                </a:tc>
              </a:tr>
              <a:tr h="175846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Microsoft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17</a:t>
                      </a:r>
                      <a:endParaRPr lang="en-US" sz="1100" dirty="0"/>
                    </a:p>
                  </a:txBody>
                  <a:tcPr/>
                </a:tc>
              </a:tr>
              <a:tr h="175846">
                <a:tc>
                  <a:txBody>
                    <a:bodyPr/>
                    <a:lstStyle/>
                    <a:p>
                      <a:r>
                        <a:rPr lang="en-US" sz="1100" dirty="0" err="1" smtClean="0"/>
                        <a:t>Petrobras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14</a:t>
                      </a:r>
                      <a:endParaRPr lang="en-US" sz="1100" dirty="0"/>
                    </a:p>
                  </a:txBody>
                  <a:tcPr/>
                </a:tc>
              </a:tr>
              <a:tr h="175846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Exxon Mobil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45</a:t>
                      </a:r>
                      <a:endParaRPr lang="en-US" sz="1100" dirty="0"/>
                    </a:p>
                  </a:txBody>
                  <a:tcPr/>
                </a:tc>
              </a:tr>
              <a:tr h="175846">
                <a:tc>
                  <a:txBody>
                    <a:bodyPr/>
                    <a:lstStyle/>
                    <a:p>
                      <a:r>
                        <a:rPr lang="en-US" sz="1100" dirty="0" err="1" smtClean="0"/>
                        <a:t>Lukoil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10</a:t>
                      </a:r>
                      <a:endParaRPr lang="en-US" sz="1100" dirty="0"/>
                    </a:p>
                  </a:txBody>
                  <a:tcPr/>
                </a:tc>
              </a:tr>
              <a:tr h="175846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AT &amp;T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13</a:t>
                      </a:r>
                      <a:endParaRPr lang="en-US" sz="1100" dirty="0"/>
                    </a:p>
                  </a:txBody>
                  <a:tcPr/>
                </a:tc>
              </a:tr>
              <a:tr h="175846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Nestle’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17</a:t>
                      </a:r>
                      <a:endParaRPr lang="en-US" sz="1100" dirty="0"/>
                    </a:p>
                  </a:txBody>
                  <a:tcPr/>
                </a:tc>
              </a:tr>
              <a:tr h="175846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Vodafone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13</a:t>
                      </a:r>
                      <a:endParaRPr lang="en-US" sz="1100" dirty="0"/>
                    </a:p>
                  </a:txBody>
                  <a:tcPr/>
                </a:tc>
              </a:tr>
              <a:tr h="175846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Deutsche</a:t>
                      </a:r>
                      <a:r>
                        <a:rPr lang="en-US" sz="1100" baseline="0" dirty="0" smtClean="0"/>
                        <a:t> Bank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9</a:t>
                      </a:r>
                      <a:endParaRPr lang="en-US" sz="1100" dirty="0"/>
                    </a:p>
                  </a:txBody>
                  <a:tcPr/>
                </a:tc>
              </a:tr>
              <a:tr h="175846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China Mobile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11</a:t>
                      </a:r>
                      <a:endParaRPr lang="en-US" sz="11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Mode </a:t>
            </a:r>
            <a:r>
              <a:rPr lang="en-US" dirty="0" smtClean="0"/>
              <a:t>is a French word that means fashion—an item that is most popular or common. </a:t>
            </a:r>
          </a:p>
          <a:p>
            <a:r>
              <a:rPr lang="en-US" dirty="0" smtClean="0"/>
              <a:t>In statistics</a:t>
            </a:r>
            <a:r>
              <a:rPr lang="en-US" i="1" dirty="0" smtClean="0"/>
              <a:t>, </a:t>
            </a:r>
            <a:r>
              <a:rPr lang="en-US" dirty="0" smtClean="0"/>
              <a:t>the mode represents the most common value in a data set.</a:t>
            </a:r>
          </a:p>
          <a:p>
            <a:r>
              <a:rPr lang="en-US" dirty="0" smtClean="0"/>
              <a:t>Or the value that occurs with the highest frequency in a data set.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1058</Words>
  <Application>Microsoft Office PowerPoint</Application>
  <PresentationFormat>On-screen Show (4:3)</PresentationFormat>
  <Paragraphs>96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Measures of central tendency</vt:lpstr>
      <vt:lpstr>Measures of central tendency for ungrouped data</vt:lpstr>
      <vt:lpstr>mean</vt:lpstr>
      <vt:lpstr>Mean cont--</vt:lpstr>
      <vt:lpstr>Mean cont--</vt:lpstr>
      <vt:lpstr>median</vt:lpstr>
      <vt:lpstr>Median cont--</vt:lpstr>
      <vt:lpstr>Median cont– (find the median)</vt:lpstr>
      <vt:lpstr>mode</vt:lpstr>
      <vt:lpstr>Mode cont--</vt:lpstr>
      <vt:lpstr>Mode cont--</vt:lpstr>
      <vt:lpstr>Mode cont--</vt:lpstr>
      <vt:lpstr>Which one is the best measure of central tendency?</vt:lpstr>
      <vt:lpstr>Relationships Among the Mean, Median, and Mode</vt:lpstr>
      <vt:lpstr>Relationships Among the Mean, Median, and Mode cont--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Measures of central tendency</dc:title>
  <dc:creator>user</dc:creator>
  <cp:lastModifiedBy>user</cp:lastModifiedBy>
  <cp:revision>17</cp:revision>
  <dcterms:created xsi:type="dcterms:W3CDTF">2006-08-16T00:00:00Z</dcterms:created>
  <dcterms:modified xsi:type="dcterms:W3CDTF">2016-02-18T08:04:51Z</dcterms:modified>
</cp:coreProperties>
</file>